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64" r:id="rId3"/>
    <p:sldId id="265" r:id="rId4"/>
    <p:sldId id="266" r:id="rId5"/>
    <p:sldId id="370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4" orient="horz" pos="504" userDrawn="1">
          <p15:clr>
            <a:srgbClr val="A4A3A4"/>
          </p15:clr>
        </p15:guide>
        <p15:guide id="5" orient="horz" pos="754" userDrawn="1">
          <p15:clr>
            <a:srgbClr val="A4A3A4"/>
          </p15:clr>
        </p15:guide>
        <p15:guide id="6" pos="5602" userDrawn="1">
          <p15:clr>
            <a:srgbClr val="A4A3A4"/>
          </p15:clr>
        </p15:guide>
        <p15:guide id="7" orient="horz" pos="9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8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284" y="96"/>
      </p:cViewPr>
      <p:guideLst>
        <p:guide orient="horz" pos="2160"/>
        <p:guide pos="2880"/>
        <p:guide pos="113"/>
        <p:guide orient="horz" pos="504"/>
        <p:guide orient="horz" pos="754"/>
        <p:guide pos="5602"/>
        <p:guide orient="horz" pos="981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37799-70C5-473D-9AC4-3C8018927F42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27ADF-B0AA-4AE1-93A6-86265EC4778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27ADF-B0AA-4AE1-93A6-86265EC477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23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D5B5A-20E5-E693-8BAF-540BEA0E5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FE63086-5E86-6CAD-06FB-755C62154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AB32881-59EB-363D-FF03-074C3FC20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7C73E6-8B8D-2BF1-418C-F75809D91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27ADF-B0AA-4AE1-93A6-86265EC477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88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57385-EC9C-315D-F140-B9D2FE753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CEE09BA-ED31-8C4A-5061-F2F5C45E8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8A2C917-CF5B-3913-2161-761FE144E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35B463-9AA2-6B7A-E72E-B2F8954F45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27ADF-B0AA-4AE1-93A6-86265EC477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03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7F74A-8EF8-42F0-984D-92718A5A6E61}" type="datetimeFigureOut">
              <a:rPr lang="zh-CN" altLang="en-US" smtClean="0"/>
              <a:t>2026-4-23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13C93-8DDE-4AF5-AA1E-47386AB065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124364"/>
            <a:ext cx="9144000" cy="20874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3564" y="2557995"/>
            <a:ext cx="7462981" cy="130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新乡县国土空间总体规划（</a:t>
            </a: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2021-2035</a:t>
            </a: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年）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动态维护方案（公示稿）</a:t>
            </a:r>
            <a:endParaRPr lang="en-US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3564" y="5301672"/>
            <a:ext cx="7462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2026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4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26367"/>
            <a:ext cx="9144000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26367"/>
            <a:ext cx="360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一、永久基本农田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7007" y="1565059"/>
            <a:ext cx="3923175" cy="795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耕地保有量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33.50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万亩。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永久基本农田保护目标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26.92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万亩。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7B105C3-5881-C790-E625-CDE81BDA7A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"/>
          <a:stretch>
            <a:fillRect/>
          </a:stretch>
        </p:blipFill>
        <p:spPr>
          <a:xfrm>
            <a:off x="4701068" y="688033"/>
            <a:ext cx="4442931" cy="616996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C6E00B2-8901-C970-4127-748AD020DA12}"/>
              </a:ext>
            </a:extLst>
          </p:cNvPr>
          <p:cNvSpPr txBox="1"/>
          <p:nvPr/>
        </p:nvSpPr>
        <p:spPr>
          <a:xfrm>
            <a:off x="187007" y="3403096"/>
            <a:ext cx="3923175" cy="1903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因重要交通、水利等项目，优化永久基本农田，确保永久基本农田规模不减少、质量有提升。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优化零星永久基本农田，实现布局更集中。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5A599-128E-5179-2D82-8E1959B79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164FDF10-3C5E-97E7-B961-2390350256D1}"/>
              </a:ext>
            </a:extLst>
          </p:cNvPr>
          <p:cNvSpPr/>
          <p:nvPr/>
        </p:nvSpPr>
        <p:spPr>
          <a:xfrm>
            <a:off x="0" y="226367"/>
            <a:ext cx="9144000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4CA384-3060-4917-35AE-B904914E1A72}"/>
              </a:ext>
            </a:extLst>
          </p:cNvPr>
          <p:cNvSpPr txBox="1"/>
          <p:nvPr/>
        </p:nvSpPr>
        <p:spPr>
          <a:xfrm>
            <a:off x="0" y="226367"/>
            <a:ext cx="360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二、城镇开发边界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ACD76C5-91DA-173D-525C-3F3E3263A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6"/>
          <a:stretch>
            <a:fillRect/>
          </a:stretch>
        </p:blipFill>
        <p:spPr>
          <a:xfrm>
            <a:off x="4696379" y="688032"/>
            <a:ext cx="4447621" cy="616996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9C0DFAE-283D-209E-06F9-39621FAFA4C4}"/>
              </a:ext>
            </a:extLst>
          </p:cNvPr>
          <p:cNvSpPr txBox="1"/>
          <p:nvPr/>
        </p:nvSpPr>
        <p:spPr>
          <a:xfrm>
            <a:off x="187007" y="1565059"/>
            <a:ext cx="4384993" cy="795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城镇开发边界面积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63.22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平方公里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优化后城镇开发边界面积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63.22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平方公里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686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E202F-661C-8977-3398-371ABAB9C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4C156FC-AC67-FA86-8B15-48D846B6BBB0}"/>
              </a:ext>
            </a:extLst>
          </p:cNvPr>
          <p:cNvSpPr/>
          <p:nvPr/>
        </p:nvSpPr>
        <p:spPr>
          <a:xfrm>
            <a:off x="0" y="226367"/>
            <a:ext cx="9144000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B4B428E-1315-B7EC-2116-1D926A62931C}"/>
              </a:ext>
            </a:extLst>
          </p:cNvPr>
          <p:cNvSpPr txBox="1"/>
          <p:nvPr/>
        </p:nvSpPr>
        <p:spPr>
          <a:xfrm>
            <a:off x="0" y="226367"/>
            <a:ext cx="360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三、城市四线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9A9575-6A82-ABA1-7DAC-09C00EC8C262}"/>
              </a:ext>
            </a:extLst>
          </p:cNvPr>
          <p:cNvSpPr txBox="1"/>
          <p:nvPr/>
        </p:nvSpPr>
        <p:spPr>
          <a:xfrm>
            <a:off x="187007" y="1572056"/>
            <a:ext cx="4384993" cy="3011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城市绿线：结合城市道路实际建设情况，以城市绿线面积不缩减，服务范围不减少为原则，优化城市绿线边界。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城市蓝线：结合河道管理范围和城市道路、绿地布局情况，优化城市河流水系的水体保护和控制的地域界线。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城市黄线：结合城市实际建设情况，校核城市黄线边界，优化城市黄线布局。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4D022A5-A83F-27D5-F7D3-8D7D5A8496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"/>
          <a:stretch>
            <a:fillRect/>
          </a:stretch>
        </p:blipFill>
        <p:spPr>
          <a:xfrm>
            <a:off x="4682226" y="688032"/>
            <a:ext cx="4461773" cy="616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01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820D4-4624-DE44-40C2-F9EE0B6E5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CA00C725-05F7-8C1B-351D-A52BDCC48F82}"/>
              </a:ext>
            </a:extLst>
          </p:cNvPr>
          <p:cNvSpPr/>
          <p:nvPr/>
        </p:nvSpPr>
        <p:spPr>
          <a:xfrm>
            <a:off x="0" y="226367"/>
            <a:ext cx="9144000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3DFC0A-41E1-D7D2-4D81-8BE80F59DC7D}"/>
              </a:ext>
            </a:extLst>
          </p:cNvPr>
          <p:cNvSpPr txBox="1"/>
          <p:nvPr/>
        </p:nvSpPr>
        <p:spPr>
          <a:xfrm>
            <a:off x="0" y="226367"/>
            <a:ext cx="360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四、中心城区用地布局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F0C6C4B-A6CC-617B-CDEC-05182FD794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"/>
          <a:stretch>
            <a:fillRect/>
          </a:stretch>
        </p:blipFill>
        <p:spPr>
          <a:xfrm>
            <a:off x="4682226" y="688032"/>
            <a:ext cx="4461773" cy="616996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DD69FA3-E541-E462-FE06-62726576ECB7}"/>
              </a:ext>
            </a:extLst>
          </p:cNvPr>
          <p:cNvSpPr txBox="1"/>
          <p:nvPr/>
        </p:nvSpPr>
        <p:spPr>
          <a:xfrm>
            <a:off x="187007" y="1566574"/>
            <a:ext cx="4384993" cy="2642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城市道路：结合实际建设情况，优化道路宽度。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城市用地：结合十五五重点项目需求和实际发展形式，在保障公共服务设施类用地的基础上，缩减居住用地的规模，为产业用地提供发展空间。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优化后城市总体结构未发生改变。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2697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A8E63-11B3-9C3F-24E4-EF3CC4A5A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F76053B1-EA55-8D43-3300-8DFE1288C255}"/>
              </a:ext>
            </a:extLst>
          </p:cNvPr>
          <p:cNvSpPr/>
          <p:nvPr/>
        </p:nvSpPr>
        <p:spPr>
          <a:xfrm>
            <a:off x="0" y="226367"/>
            <a:ext cx="9144000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9D3A6DF-0A88-DD37-D3F8-285CE6DAFC04}"/>
              </a:ext>
            </a:extLst>
          </p:cNvPr>
          <p:cNvSpPr txBox="1"/>
          <p:nvPr/>
        </p:nvSpPr>
        <p:spPr>
          <a:xfrm>
            <a:off x="0" y="226367"/>
            <a:ext cx="360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五、重点项目清单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79F7063-AA79-E914-5DE1-CC1AAA61013B}"/>
              </a:ext>
            </a:extLst>
          </p:cNvPr>
          <p:cNvSpPr txBox="1"/>
          <p:nvPr/>
        </p:nvSpPr>
        <p:spPr>
          <a:xfrm>
            <a:off x="187007" y="1566574"/>
            <a:ext cx="8706168" cy="1165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《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新乡县国土空间总体规划（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2021-2035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年）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》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明确重点项目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142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个。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本次动态维护结合“十五五”规划，重点项目库清单新增项目共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158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个，包含能源矿产、交通、水利、城市基础设施、防灾减灾、生态修复、公共服务、文化旅游、产业共</a:t>
            </a:r>
            <a:r>
              <a:rPr lang="en-US" altLang="zh-CN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9</a:t>
            </a:r>
            <a:r>
              <a:rPr lang="zh-CN" altLang="en-US" sz="16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个方面。</a:t>
            </a:r>
            <a:endParaRPr lang="en-US" altLang="zh-CN" sz="1600" dirty="0">
              <a:solidFill>
                <a:srgbClr val="000000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9067C38-5B49-4FD9-4002-01559CAB8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505355"/>
              </p:ext>
            </p:extLst>
          </p:nvPr>
        </p:nvGraphicFramePr>
        <p:xfrm>
          <a:off x="187003" y="3610243"/>
          <a:ext cx="8706170" cy="1733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617">
                  <a:extLst>
                    <a:ext uri="{9D8B030D-6E8A-4147-A177-3AD203B41FA5}">
                      <a16:colId xmlns:a16="http://schemas.microsoft.com/office/drawing/2014/main" val="716031110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4014318924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3860563450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3335434711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1193149633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2885750008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2035314871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3617936135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432301005"/>
                    </a:ext>
                  </a:extLst>
                </a:gridCol>
                <a:gridCol w="870617">
                  <a:extLst>
                    <a:ext uri="{9D8B030D-6E8A-4147-A177-3AD203B41FA5}">
                      <a16:colId xmlns:a16="http://schemas.microsoft.com/office/drawing/2014/main" val="631149713"/>
                    </a:ext>
                  </a:extLst>
                </a:gridCol>
              </a:tblGrid>
              <a:tr h="8428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能源矿产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交通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水利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城市基础设施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防灾减灾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生态修复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公共服务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文化旅游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产业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8237878"/>
                  </a:ext>
                </a:extLst>
              </a:tr>
              <a:tr h="4452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数量（个）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8778177"/>
                  </a:ext>
                </a:extLst>
              </a:tr>
              <a:tr h="4452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总计（个）</a:t>
                      </a:r>
                    </a:p>
                  </a:txBody>
                  <a:tcPr anchor="ctr"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158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316016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C1EA7D97-C2F4-906B-7F34-5F38768F436F}"/>
              </a:ext>
            </a:extLst>
          </p:cNvPr>
          <p:cNvSpPr txBox="1"/>
          <p:nvPr/>
        </p:nvSpPr>
        <p:spPr>
          <a:xfrm>
            <a:off x="2126673" y="3302466"/>
            <a:ext cx="4622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00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增补项目表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34361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4018</TotalTime>
  <Words>356</Words>
  <Application>Microsoft Office PowerPoint</Application>
  <PresentationFormat>全屏显示(4:3)</PresentationFormat>
  <Paragraphs>48</Paragraphs>
  <Slides>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华文仿宋</vt:lpstr>
      <vt:lpstr>微软雅黑</vt:lpstr>
      <vt:lpstr>Arial</vt:lpstr>
      <vt:lpstr>Calibri</vt:lpstr>
      <vt:lpstr>Calibri Light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52</cp:revision>
  <dcterms:created xsi:type="dcterms:W3CDTF">2026-03-06T01:38:00Z</dcterms:created>
  <dcterms:modified xsi:type="dcterms:W3CDTF">2026-04-23T03:38:53Z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0F6A6B6AA6EA44DEA68236C50AC5C2C9_12</vt:lpwstr>
  </property>
  <property fmtid="{D5CDD505-2E9C-101B-9397-08002B2CF9AE}" pid="3" name="KSOProductBuildVer">
    <vt:lpwstr>2052-12.1.0.25222</vt:lpwstr>
  </property>
</Properties>
</file>